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68" r:id="rId2"/>
  </p:sldMasterIdLst>
  <p:notesMasterIdLst>
    <p:notesMasterId r:id="rId14"/>
  </p:notesMasterIdLst>
  <p:sldIdLst>
    <p:sldId id="509" r:id="rId3"/>
    <p:sldId id="512" r:id="rId4"/>
    <p:sldId id="498" r:id="rId5"/>
    <p:sldId id="519" r:id="rId6"/>
    <p:sldId id="515" r:id="rId7"/>
    <p:sldId id="517" r:id="rId8"/>
    <p:sldId id="520" r:id="rId9"/>
    <p:sldId id="510" r:id="rId10"/>
    <p:sldId id="521" r:id="rId11"/>
    <p:sldId id="516" r:id="rId12"/>
    <p:sldId id="518" r:id="rId13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egoe UI Semibold" pitchFamily="34" charset="0"/>
      <p:bold r:id="rId19"/>
      <p:boldItalic r:id="rId20"/>
    </p:embeddedFont>
  </p:embeddedFontLst>
  <p:defaultTextStyle>
    <a:defPPr>
      <a:defRPr lang="en-US"/>
    </a:defPPr>
    <a:lvl1pPr marL="0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5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77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72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53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48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39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25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06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Порубенко" initials="АП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4F4"/>
    <a:srgbClr val="7FE5F9"/>
    <a:srgbClr val="EA2100"/>
    <a:srgbClr val="1A293E"/>
    <a:srgbClr val="243956"/>
    <a:srgbClr val="476FB4"/>
    <a:srgbClr val="77394C"/>
    <a:srgbClr val="E2AC00"/>
    <a:srgbClr val="4F81BD"/>
    <a:srgbClr val="0CC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>
        <p:scale>
          <a:sx n="50" d="100"/>
          <a:sy n="50" d="100"/>
        </p:scale>
        <p:origin x="-974" y="-365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1380C-2ECA-4919-89E0-7C80EAC9951E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5DEEA-70FB-4937-BBF4-FB3C8D37C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7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5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77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72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53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48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39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25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06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6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6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0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7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77" indent="0">
              <a:buNone/>
              <a:defRPr sz="1800" b="1"/>
            </a:lvl3pPr>
            <a:lvl4pPr marL="1370372" indent="0">
              <a:buNone/>
              <a:defRPr sz="1700" b="1"/>
            </a:lvl4pPr>
            <a:lvl5pPr marL="1827153" indent="0">
              <a:buNone/>
              <a:defRPr sz="1700" b="1"/>
            </a:lvl5pPr>
            <a:lvl6pPr marL="2283948" indent="0">
              <a:buNone/>
              <a:defRPr sz="1700" b="1"/>
            </a:lvl6pPr>
            <a:lvl7pPr marL="2740739" indent="0">
              <a:buNone/>
              <a:defRPr sz="1700" b="1"/>
            </a:lvl7pPr>
            <a:lvl8pPr marL="3197525" indent="0">
              <a:buNone/>
              <a:defRPr sz="1700" b="1"/>
            </a:lvl8pPr>
            <a:lvl9pPr marL="365430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77" indent="0">
              <a:buNone/>
              <a:defRPr sz="1800" b="1"/>
            </a:lvl3pPr>
            <a:lvl4pPr marL="1370372" indent="0">
              <a:buNone/>
              <a:defRPr sz="1700" b="1"/>
            </a:lvl4pPr>
            <a:lvl5pPr marL="1827153" indent="0">
              <a:buNone/>
              <a:defRPr sz="1700" b="1"/>
            </a:lvl5pPr>
            <a:lvl6pPr marL="2283948" indent="0">
              <a:buNone/>
              <a:defRPr sz="1700" b="1"/>
            </a:lvl6pPr>
            <a:lvl7pPr marL="2740739" indent="0">
              <a:buNone/>
              <a:defRPr sz="1700" b="1"/>
            </a:lvl7pPr>
            <a:lvl8pPr marL="3197525" indent="0">
              <a:buNone/>
              <a:defRPr sz="1700" b="1"/>
            </a:lvl8pPr>
            <a:lvl9pPr marL="365430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3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27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9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77" indent="0">
              <a:buNone/>
              <a:defRPr sz="1100"/>
            </a:lvl3pPr>
            <a:lvl4pPr marL="1370372" indent="0">
              <a:buNone/>
              <a:defRPr sz="900"/>
            </a:lvl4pPr>
            <a:lvl5pPr marL="1827153" indent="0">
              <a:buNone/>
              <a:defRPr sz="900"/>
            </a:lvl5pPr>
            <a:lvl6pPr marL="2283948" indent="0">
              <a:buNone/>
              <a:defRPr sz="900"/>
            </a:lvl6pPr>
            <a:lvl7pPr marL="2740739" indent="0">
              <a:buNone/>
              <a:defRPr sz="900"/>
            </a:lvl7pPr>
            <a:lvl8pPr marL="3197525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900"/>
            </a:lvl2pPr>
            <a:lvl3pPr marL="913577" indent="0">
              <a:buNone/>
              <a:defRPr sz="2400"/>
            </a:lvl3pPr>
            <a:lvl4pPr marL="1370372" indent="0">
              <a:buNone/>
              <a:defRPr sz="2000"/>
            </a:lvl4pPr>
            <a:lvl5pPr marL="1827153" indent="0">
              <a:buNone/>
              <a:defRPr sz="2000"/>
            </a:lvl5pPr>
            <a:lvl6pPr marL="2283948" indent="0">
              <a:buNone/>
              <a:defRPr sz="2000"/>
            </a:lvl6pPr>
            <a:lvl7pPr marL="2740739" indent="0">
              <a:buNone/>
              <a:defRPr sz="2000"/>
            </a:lvl7pPr>
            <a:lvl8pPr marL="3197525" indent="0">
              <a:buNone/>
              <a:defRPr sz="2000"/>
            </a:lvl8pPr>
            <a:lvl9pPr marL="36543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77" indent="0">
              <a:buNone/>
              <a:defRPr sz="1100"/>
            </a:lvl3pPr>
            <a:lvl4pPr marL="1370372" indent="0">
              <a:buNone/>
              <a:defRPr sz="900"/>
            </a:lvl4pPr>
            <a:lvl5pPr marL="1827153" indent="0">
              <a:buNone/>
              <a:defRPr sz="900"/>
            </a:lvl5pPr>
            <a:lvl6pPr marL="2283948" indent="0">
              <a:buNone/>
              <a:defRPr sz="900"/>
            </a:lvl6pPr>
            <a:lvl7pPr marL="2740739" indent="0">
              <a:buNone/>
              <a:defRPr sz="900"/>
            </a:lvl7pPr>
            <a:lvl8pPr marL="3197525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1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4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0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77" indent="0">
              <a:buNone/>
              <a:defRPr sz="1800" b="1"/>
            </a:lvl3pPr>
            <a:lvl4pPr marL="1370372" indent="0">
              <a:buNone/>
              <a:defRPr sz="1700" b="1"/>
            </a:lvl4pPr>
            <a:lvl5pPr marL="1827153" indent="0">
              <a:buNone/>
              <a:defRPr sz="1700" b="1"/>
            </a:lvl5pPr>
            <a:lvl6pPr marL="2283948" indent="0">
              <a:buNone/>
              <a:defRPr sz="1700" b="1"/>
            </a:lvl6pPr>
            <a:lvl7pPr marL="2740739" indent="0">
              <a:buNone/>
              <a:defRPr sz="1700" b="1"/>
            </a:lvl7pPr>
            <a:lvl8pPr marL="3197525" indent="0">
              <a:buNone/>
              <a:defRPr sz="1700" b="1"/>
            </a:lvl8pPr>
            <a:lvl9pPr marL="365430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77" indent="0">
              <a:buNone/>
              <a:defRPr sz="1800" b="1"/>
            </a:lvl3pPr>
            <a:lvl4pPr marL="1370372" indent="0">
              <a:buNone/>
              <a:defRPr sz="1700" b="1"/>
            </a:lvl4pPr>
            <a:lvl5pPr marL="1827153" indent="0">
              <a:buNone/>
              <a:defRPr sz="1700" b="1"/>
            </a:lvl5pPr>
            <a:lvl6pPr marL="2283948" indent="0">
              <a:buNone/>
              <a:defRPr sz="1700" b="1"/>
            </a:lvl6pPr>
            <a:lvl7pPr marL="2740739" indent="0">
              <a:buNone/>
              <a:defRPr sz="1700" b="1"/>
            </a:lvl7pPr>
            <a:lvl8pPr marL="3197525" indent="0">
              <a:buNone/>
              <a:defRPr sz="1700" b="1"/>
            </a:lvl8pPr>
            <a:lvl9pPr marL="365430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77" indent="0">
              <a:buNone/>
              <a:defRPr sz="1100"/>
            </a:lvl3pPr>
            <a:lvl4pPr marL="1370372" indent="0">
              <a:buNone/>
              <a:defRPr sz="900"/>
            </a:lvl4pPr>
            <a:lvl5pPr marL="1827153" indent="0">
              <a:buNone/>
              <a:defRPr sz="900"/>
            </a:lvl5pPr>
            <a:lvl6pPr marL="2283948" indent="0">
              <a:buNone/>
              <a:defRPr sz="900"/>
            </a:lvl6pPr>
            <a:lvl7pPr marL="2740739" indent="0">
              <a:buNone/>
              <a:defRPr sz="900"/>
            </a:lvl7pPr>
            <a:lvl8pPr marL="3197525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900"/>
            </a:lvl2pPr>
            <a:lvl3pPr marL="913577" indent="0">
              <a:buNone/>
              <a:defRPr sz="2400"/>
            </a:lvl3pPr>
            <a:lvl4pPr marL="1370372" indent="0">
              <a:buNone/>
              <a:defRPr sz="2000"/>
            </a:lvl4pPr>
            <a:lvl5pPr marL="1827153" indent="0">
              <a:buNone/>
              <a:defRPr sz="2000"/>
            </a:lvl5pPr>
            <a:lvl6pPr marL="2283948" indent="0">
              <a:buNone/>
              <a:defRPr sz="2000"/>
            </a:lvl6pPr>
            <a:lvl7pPr marL="2740739" indent="0">
              <a:buNone/>
              <a:defRPr sz="2000"/>
            </a:lvl7pPr>
            <a:lvl8pPr marL="3197525" indent="0">
              <a:buNone/>
              <a:defRPr sz="2000"/>
            </a:lvl8pPr>
            <a:lvl9pPr marL="36543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77" indent="0">
              <a:buNone/>
              <a:defRPr sz="1100"/>
            </a:lvl3pPr>
            <a:lvl4pPr marL="1370372" indent="0">
              <a:buNone/>
              <a:defRPr sz="900"/>
            </a:lvl4pPr>
            <a:lvl5pPr marL="1827153" indent="0">
              <a:buNone/>
              <a:defRPr sz="900"/>
            </a:lvl5pPr>
            <a:lvl6pPr marL="2283948" indent="0">
              <a:buNone/>
              <a:defRPr sz="900"/>
            </a:lvl6pPr>
            <a:lvl7pPr marL="2740739" indent="0">
              <a:buNone/>
              <a:defRPr sz="900"/>
            </a:lvl7pPr>
            <a:lvl8pPr marL="3197525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9" tIns="45680" rIns="91359" bIns="456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359" tIns="45680" rIns="91359" bIns="456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0" indent="-342590" algn="l" defTabSz="9135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0" indent="-285494" algn="l" defTabSz="913577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4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8" indent="-228398" algn="l" defTabSz="9135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51" indent="-228398" algn="l" defTabSz="9135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32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7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1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4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2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3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8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9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5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6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9" tIns="45680" rIns="91359" bIns="456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359" tIns="45680" rIns="91359" bIns="456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35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0" indent="-342590" algn="l" defTabSz="9135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0" indent="-285494" algn="l" defTabSz="913577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4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8" indent="-228398" algn="l" defTabSz="9135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51" indent="-228398" algn="l" defTabSz="9135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32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7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1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4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2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3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8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9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5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6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2DzkQuRs8pCqg4tUhnPYJwKSLffMOfS/vie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"/>
            <a:ext cx="8001000" cy="10363200"/>
          </a:xfrm>
          <a:prstGeom prst="rect">
            <a:avLst/>
          </a:prstGeom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1250771" y="-1263827"/>
            <a:ext cx="10363201" cy="12890860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 defTabSz="913623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00" y="2857500"/>
            <a:ext cx="1140931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3623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представлений</a:t>
            </a:r>
          </a:p>
          <a:p>
            <a:pPr algn="ctr" defTabSz="913623">
              <a:defRPr/>
            </a:pPr>
            <a:r>
              <a:rPr lang="ru-RU" sz="4000" b="1" spc="44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4000" b="1" spc="44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детей 4-5 лет о цвете, форме, величине средствами</a:t>
            </a:r>
          </a:p>
          <a:p>
            <a:pPr algn="ctr" defTabSz="913623">
              <a:defRPr/>
            </a:pPr>
            <a:r>
              <a:rPr lang="ru-RU" sz="4000" b="1" spc="44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4000" b="1" spc="44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идактических материалов</a:t>
            </a:r>
          </a:p>
          <a:p>
            <a:pPr algn="ctr" defTabSz="913623">
              <a:defRPr/>
            </a:pPr>
            <a:r>
              <a:rPr lang="ru-RU" sz="4000" b="1" spc="449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(Счётные палочки </a:t>
            </a:r>
            <a:r>
              <a:rPr lang="ru-RU" sz="4000" b="1" spc="449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Кюизенера</a:t>
            </a:r>
            <a:r>
              <a:rPr lang="ru-RU" sz="4000" spc="4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spc="44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Логические блоки </a:t>
            </a:r>
            <a:r>
              <a:rPr lang="ru-RU" sz="4000" b="1" spc="449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Дьенеша</a:t>
            </a:r>
            <a:r>
              <a:rPr lang="ru-RU" sz="4000" b="1" spc="44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25488" y="8530568"/>
            <a:ext cx="9082726" cy="1015590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 algn="r" defTabSz="1370508">
              <a:defRPr/>
            </a:pPr>
            <a:r>
              <a:rPr lang="ru-RU" sz="3000" dirty="0" smtClean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Конкурсант    Захарова Анастасия Владимировна</a:t>
            </a:r>
          </a:p>
          <a:p>
            <a:pPr algn="r" defTabSz="1370508">
              <a:defRPr/>
            </a:pPr>
            <a:r>
              <a:rPr lang="ru-RU" sz="3000" dirty="0" smtClean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endParaRPr lang="ru-RU" sz="27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9601200" y="8694869"/>
            <a:ext cx="0" cy="117303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9794631" y="9451104"/>
            <a:ext cx="3324291" cy="553925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 defTabSz="1370508">
              <a:defRPr/>
            </a:pPr>
            <a:r>
              <a:rPr lang="ru-RU" sz="3000" dirty="0" smtClean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Шушенское, </a:t>
            </a:r>
            <a:r>
              <a:rPr lang="ru-RU" sz="30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7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57915" y="495300"/>
            <a:ext cx="4246338" cy="92325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</a:t>
            </a:r>
          </a:p>
          <a:p>
            <a:pPr algn="ctr" defTabSz="1370508">
              <a:defRPr/>
            </a:pPr>
            <a:r>
              <a:rPr lang="ru-RU" sz="2700" b="1" dirty="0" smtClean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Documents and Settings\Пользователь\Рабочий стол\новая синяя звезд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78" y="1"/>
            <a:ext cx="2222822" cy="9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2376349" y="-2406828"/>
            <a:ext cx="10287000" cy="151006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defTabSz="913623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5143501"/>
            <a:ext cx="5348214" cy="313040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3"/>
          <p:cNvSpPr txBox="1"/>
          <p:nvPr/>
        </p:nvSpPr>
        <p:spPr>
          <a:xfrm>
            <a:off x="457200" y="571500"/>
            <a:ext cx="1351884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713">
              <a:defRPr/>
            </a:pPr>
            <a:r>
              <a:rPr lang="ru-RU" sz="6000" b="1" spc="4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Открытая НОД</a:t>
            </a:r>
            <a:endParaRPr lang="en-US" sz="6000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=""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490269" y="255270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0668000" y="845859"/>
            <a:ext cx="1289269" cy="12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4648200"/>
            <a:ext cx="5227320" cy="2942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0699" y="7206055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>
          <a:xfrm>
            <a:off x="259080" y="3089129"/>
            <a:ext cx="589775" cy="52241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>
          <a:xfrm>
            <a:off x="6714161" y="3089129"/>
            <a:ext cx="589775" cy="5224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3350338"/>
            <a:ext cx="4738614" cy="768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Упражнение «Художник» с логическими блоками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Дьенеша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44878" y="5120642"/>
            <a:ext cx="5348214" cy="313040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41" y="4648200"/>
            <a:ext cx="4752876" cy="314325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1921216" y="7425780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443391" y="3215533"/>
            <a:ext cx="47782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Дидактическая игра «Мосты» с счётными палочками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Кюизенера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987" y="22860"/>
            <a:ext cx="7290013" cy="10264139"/>
          </a:xfrm>
          <a:prstGeom prst="rect">
            <a:avLst/>
          </a:prstGeom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1836105" y="-1849164"/>
            <a:ext cx="10287001" cy="13985329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 defTabSz="913623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Documents and Settings\Пользователь\Рабочий стол\новая синяя звезд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78" y="1"/>
            <a:ext cx="2222822" cy="9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G:\конкурс\перо новое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139070"/>
            <a:ext cx="3048000" cy="29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цитата настя новоеееееее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335" y="1029882"/>
            <a:ext cx="12604735" cy="94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1784171" y="-1797228"/>
            <a:ext cx="10287000" cy="138814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 defTabSz="913623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C5DE3C3-9DEC-4274-9528-D76B0C556280}"/>
              </a:ext>
            </a:extLst>
          </p:cNvPr>
          <p:cNvSpPr/>
          <p:nvPr/>
        </p:nvSpPr>
        <p:spPr>
          <a:xfrm>
            <a:off x="3962400" y="5556794"/>
            <a:ext cx="9036231" cy="2308252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>
              <a:defRPr/>
            </a:pPr>
            <a:r>
              <a:rPr lang="ru-RU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ТЕОРЕТИЧЕСКИЕ </a:t>
            </a:r>
          </a:p>
          <a:p>
            <a:pPr>
              <a:defRPr/>
            </a:pPr>
            <a:r>
              <a:rPr lang="ru-RU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 ТЕМЫ</a:t>
            </a:r>
            <a:endParaRPr lang="ru-RU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xmlns="" id="{28DF2A3B-EC33-44B9-9AD2-1208261A26DB}"/>
              </a:ext>
            </a:extLst>
          </p:cNvPr>
          <p:cNvSpPr/>
          <p:nvPr/>
        </p:nvSpPr>
        <p:spPr>
          <a:xfrm>
            <a:off x="609600" y="9024814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xmlns="" id="{00C0E02A-FCAD-48D2-B2C5-D41FBDD239BF}"/>
              </a:ext>
            </a:extLst>
          </p:cNvPr>
          <p:cNvGrpSpPr>
            <a:grpSpLocks noChangeAspect="1"/>
          </p:cNvGrpSpPr>
          <p:nvPr/>
        </p:nvGrpSpPr>
        <p:grpSpPr>
          <a:xfrm>
            <a:off x="641970" y="2171700"/>
            <a:ext cx="3224437" cy="5485331"/>
            <a:chOff x="-188884" y="-954038"/>
            <a:chExt cx="2062480" cy="335534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xmlns="" id="{89FEBCFC-DE7E-4208-A15D-729548E7FFE5}"/>
                </a:ext>
              </a:extLst>
            </p:cNvPr>
            <p:cNvSpPr/>
            <p:nvPr/>
          </p:nvSpPr>
          <p:spPr>
            <a:xfrm>
              <a:off x="-188884" y="-954038"/>
              <a:ext cx="2062480" cy="3355340"/>
            </a:xfrm>
            <a:custGeom>
              <a:avLst/>
              <a:gdLst/>
              <a:ahLst/>
              <a:cxnLst/>
              <a:rect l="l" t="t" r="r" b="b"/>
              <a:pathLst>
                <a:path w="2062480" h="3355340">
                  <a:moveTo>
                    <a:pt x="1436370" y="0"/>
                  </a:moveTo>
                  <a:lnTo>
                    <a:pt x="1033780" y="0"/>
                  </a:lnTo>
                  <a:lnTo>
                    <a:pt x="1007110" y="17780"/>
                  </a:lnTo>
                  <a:cubicBezTo>
                    <a:pt x="941070" y="60960"/>
                    <a:pt x="866140" y="101600"/>
                    <a:pt x="786130" y="138430"/>
                  </a:cubicBezTo>
                  <a:cubicBezTo>
                    <a:pt x="704850" y="176530"/>
                    <a:pt x="621030" y="210820"/>
                    <a:pt x="537210" y="241300"/>
                  </a:cubicBezTo>
                  <a:cubicBezTo>
                    <a:pt x="454660" y="270510"/>
                    <a:pt x="373380" y="295910"/>
                    <a:pt x="295910" y="314960"/>
                  </a:cubicBezTo>
                  <a:cubicBezTo>
                    <a:pt x="219710" y="334010"/>
                    <a:pt x="151130" y="346710"/>
                    <a:pt x="93980" y="354330"/>
                  </a:cubicBezTo>
                  <a:lnTo>
                    <a:pt x="0" y="365760"/>
                  </a:lnTo>
                  <a:lnTo>
                    <a:pt x="0" y="935990"/>
                  </a:lnTo>
                  <a:lnTo>
                    <a:pt x="687070" y="935990"/>
                  </a:lnTo>
                  <a:lnTo>
                    <a:pt x="687070" y="2677160"/>
                  </a:lnTo>
                  <a:lnTo>
                    <a:pt x="3810" y="2677160"/>
                  </a:lnTo>
                  <a:lnTo>
                    <a:pt x="3810" y="3355340"/>
                  </a:lnTo>
                  <a:lnTo>
                    <a:pt x="2062480" y="3355340"/>
                  </a:lnTo>
                  <a:lnTo>
                    <a:pt x="2062480" y="2677160"/>
                  </a:lnTo>
                  <a:lnTo>
                    <a:pt x="1436370" y="2677160"/>
                  </a:lnTo>
                  <a:lnTo>
                    <a:pt x="1436370" y="0"/>
                  </a:lnTo>
                  <a:close/>
                </a:path>
              </a:pathLst>
            </a:custGeom>
            <a:solidFill>
              <a:srgbClr val="F9FCFF"/>
            </a:solidFill>
          </p:spPr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47870"/>
            <a:ext cx="1391417" cy="1149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2390458" y="-2455097"/>
            <a:ext cx="10287000" cy="151006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defTabSz="913623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Цель</a:t>
            </a:r>
            <a:r>
              <a:rPr lang="ru-RU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изучение и применение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дидактических материалов 	для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формирования представлений у детей среднего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	возраста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 цвете, величине, форме.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r>
              <a:rPr lang="ru-RU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Задачи:</a:t>
            </a:r>
          </a:p>
          <a:p>
            <a:pPr marL="971145" lvl="1" indent="-51435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Рассмотреть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психолого-педагогическую и методическую литературу по теме исследования;</a:t>
            </a:r>
          </a:p>
          <a:p>
            <a:pPr marL="971145" lvl="1" indent="-514350">
              <a:buAutoNum type="arabicPeriod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Изучить теоретические основы использования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счётных палочек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Кюизенера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 логических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блоков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Дьенеша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для формирования представлений о цвете, величине и форме;</a:t>
            </a:r>
          </a:p>
          <a:p>
            <a:pPr marL="971145" lvl="1" indent="-51435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Подобрать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игры и упражнения с использованием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счётных палочек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Кюизенера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логических блоков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Дьенеша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для формирования представлений у детей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4-5 лет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 цвете, величине и форме.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90500"/>
            <a:ext cx="1391417" cy="11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83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2390458" y="-2455097"/>
            <a:ext cx="10287000" cy="151006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defTabSz="913623"/>
            <a:r>
              <a:rPr lang="ru-RU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defTabSz="913623"/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3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r>
              <a:rPr lang="ru-RU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3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Целевой раздел п.1.3. Система оценки 	освоения программы;</a:t>
            </a:r>
          </a:p>
          <a:p>
            <a:pPr defTabSz="913623"/>
            <a:endParaRPr lang="ru-RU" sz="3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Содержательный раздел п.2.1.2. образовательная 	область «Познавательное развитие»;</a:t>
            </a:r>
          </a:p>
          <a:p>
            <a:pPr defTabSz="913623"/>
            <a:endParaRPr lang="ru-RU" sz="3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Организационный раздел п.3.2. 	Материально-	техническое обеспечение программы и 	п.3.3. 	Обеспечение методическими материалами и 	средствами обучения и воспитания.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90500"/>
            <a:ext cx="1391417" cy="1149431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457200" y="571500"/>
            <a:ext cx="13518846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713">
              <a:defRPr/>
            </a:pPr>
            <a:r>
              <a:rPr lang="ru-RU" sz="5400" b="1" spc="4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основной образовательной программы ДОО</a:t>
            </a:r>
            <a:endParaRPr lang="en-US" sz="5400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>
          <a:xfrm>
            <a:off x="283950" y="3603364"/>
            <a:ext cx="589775" cy="5224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>
          <a:xfrm>
            <a:off x="367408" y="5095232"/>
            <a:ext cx="567277" cy="50249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>
          <a:xfrm>
            <a:off x="338292" y="6515100"/>
            <a:ext cx="594360" cy="5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2393771" y="-2406828"/>
            <a:ext cx="10287000" cy="151006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marL="514350" indent="-514350" algn="just" defTabSz="913623">
              <a:buFont typeface="+mj-lt"/>
              <a:buAutoNum type="arabicPeriod"/>
            </a:pPr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buFont typeface="+mj-lt"/>
              <a:buAutoNum type="arabicPeriod"/>
            </a:pP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buFont typeface="+mj-lt"/>
              <a:buAutoNum type="arabicPeriod"/>
            </a:pPr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buFont typeface="+mj-lt"/>
              <a:buAutoNum type="arabicPeriod"/>
            </a:pPr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buFont typeface="+mj-lt"/>
              <a:buAutoNum type="arabicPeriod"/>
            </a:pP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lnSpc>
                <a:spcPct val="150000"/>
              </a:lnSpc>
              <a:buFont typeface="+mj-lt"/>
              <a:buAutoNum type="arabicPeriod"/>
            </a:pPr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 defTabSz="913623">
              <a:lnSpc>
                <a:spcPct val="150000"/>
              </a:lnSpc>
            </a:pPr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971145" lvl="1" indent="-514350" algn="just" defTabSz="913623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Логическое мышление;</a:t>
            </a:r>
          </a:p>
          <a:p>
            <a:pPr marL="971145" lvl="1" indent="-514350" algn="just" defTabSz="913623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Представление о форме, цвете, величине;</a:t>
            </a:r>
          </a:p>
          <a:p>
            <a:pPr marL="971145" lvl="1" indent="-514350" algn="just" defTabSz="913623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Творческий потенциала;</a:t>
            </a:r>
          </a:p>
          <a:p>
            <a:pPr marL="971145" lvl="1" indent="-514350" algn="just" defTabSz="913623">
              <a:lnSpc>
                <a:spcPct val="150000"/>
              </a:lnSpc>
              <a:buFont typeface="+mj-lt"/>
              <a:buAutoNum type="arabicPeriod"/>
            </a:pPr>
            <a:r>
              <a:rPr lang="ru-RU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оображения;</a:t>
            </a:r>
          </a:p>
          <a:p>
            <a:pPr marL="971145" lvl="1" indent="-514350" algn="just" defTabSz="913623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Речь;</a:t>
            </a:r>
          </a:p>
          <a:p>
            <a:pPr marL="971145" lvl="1" indent="-514350" algn="just" defTabSz="913623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Познавательные процессы и мыслительные операции.</a:t>
            </a:r>
          </a:p>
          <a:p>
            <a:pPr algn="ctr" defTabSz="913623">
              <a:lnSpc>
                <a:spcPct val="150000"/>
              </a:lnSpc>
            </a:pP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457200" y="571500"/>
            <a:ext cx="1351884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713">
              <a:defRPr/>
            </a:pPr>
            <a:r>
              <a:rPr lang="ru-RU" sz="6000" b="1" spc="4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развивает?</a:t>
            </a:r>
            <a:endParaRPr lang="en-US" sz="6000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=""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441960" y="186690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1" name="TextBox 10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0515600" y="495193"/>
            <a:ext cx="1111019" cy="107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2393771" y="-2406828"/>
            <a:ext cx="10287000" cy="151006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marL="514350" indent="-514350" algn="just" defTabSz="913623">
              <a:buFont typeface="+mj-lt"/>
              <a:buAutoNum type="arabicPeriod"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buFont typeface="+mj-lt"/>
              <a:buAutoNum type="arabicPeriod"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971145" lvl="1" indent="-514350" algn="just" defTabSz="913623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Занятия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(комплексные, интегрированные), обеспечивающие наглядность, системность и доступность, смену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деятельности;</a:t>
            </a:r>
          </a:p>
          <a:p>
            <a:pPr marL="971145" lvl="1" indent="-514350" algn="just" defTabSz="913623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и самостоятельная игровая деятельность (дидактические игры, настольно-печатные, подвижные, сюжетно-ролевые игры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971145" lvl="1" indent="-514350" algn="just" defTabSz="913623">
              <a:buFont typeface="+mj-lt"/>
              <a:buAutoNum type="arabicPeriod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одвижные игры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(предметные ориентиры, обозначения домиков, дорожек, лабиринтов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971145" lvl="1" indent="-514350" algn="just" defTabSz="913623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Настольно-печатные игры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(изготовить карты к играм “Рассели жильцов”, “Найди место фигуре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”);</a:t>
            </a:r>
          </a:p>
          <a:p>
            <a:pPr marL="971145" lvl="1" indent="-514350" algn="just" defTabSz="913623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Сюжетно-ролевые игры: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“Магазин” - деньги обозначаются блоками. “Почта” - адрес на доме обозначается кодовыми карточками. Аналогично, “Поезд” - билеты, места</a:t>
            </a:r>
            <a:endParaRPr lang="ru-RU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344324"/>
            <a:ext cx="990601" cy="818322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457200" y="571500"/>
            <a:ext cx="1351884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713">
              <a:defRPr/>
            </a:pPr>
            <a:r>
              <a:rPr lang="ru-RU" sz="4400" b="1" spc="4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Формы организации работы с </a:t>
            </a:r>
            <a:endParaRPr lang="ru-RU" sz="4400" b="1" spc="4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713">
              <a:defRPr/>
            </a:pPr>
            <a:r>
              <a:rPr lang="ru-RU" sz="4400" b="1" spc="4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4400" b="1" spc="4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идактическими пособиями </a:t>
            </a:r>
            <a:endParaRPr lang="en-US" sz="4400" spc="4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=""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457200" y="217170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1" name="TextBox 10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803942-6F3C-46B6-AD34-A850E9302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804672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2393771" y="-2406828"/>
            <a:ext cx="10287000" cy="151006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marL="514350" indent="-514350" algn="just" defTabSz="913623">
              <a:buFont typeface="+mj-lt"/>
              <a:buAutoNum type="arabicPeriod"/>
            </a:pPr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buFont typeface="+mj-lt"/>
              <a:buAutoNum type="arabicPeriod"/>
            </a:pP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buFont typeface="+mj-lt"/>
              <a:buAutoNum type="arabicPeriod"/>
            </a:pPr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971145" lvl="1" indent="-514350">
              <a:buFont typeface="+mj-lt"/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1145" lvl="1" indent="-514350">
              <a:buFont typeface="+mj-lt"/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913995" lvl="1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3995" lvl="1" indent="-4572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13995" lvl="1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3995" lvl="1" indent="-4572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13995" lvl="1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3995" lvl="1" indent="-45720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13995" lvl="1" indent="-457200">
              <a:buFont typeface="+mj-lt"/>
              <a:buAutoNum type="arabicPeriod"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913995" lvl="1" indent="-457200">
              <a:buFont typeface="+mj-lt"/>
              <a:buAutoNum type="arabicPeriod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Ильясова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К.К. Молодой: развитие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интелектуальных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способностей детей дошкольного возраста посредством использования палочек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]/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К.К.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Ильясова,2015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с.64.</a:t>
            </a:r>
          </a:p>
          <a:p>
            <a:pPr marL="971145" lvl="1" indent="-514350">
              <a:buFont typeface="+mj-lt"/>
              <a:buAutoNum type="arabicPeriod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Непомнящая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Р.Л.,  Носова, Е.А.  Логика и Математика для дошкольников [Текст] / Р.Л. Непомнящая, Е.А. Носова – М.:  Санкт-Петербург «Детство-Пресс», 2002. – 32 с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71145" lvl="1" indent="-514350">
              <a:buFont typeface="+mj-lt"/>
              <a:buAutoNum type="arabicPeriod"/>
            </a:pPr>
            <a:r>
              <a:rPr lang="ru-RU" sz="2500" dirty="0"/>
              <a:t>ООП МБДОУ детского сада общеразвивающего вида с приоритетным осуществлением деятельности по одному из направлений развития детей  № 4 «Звездочка» п. Шушенское//электронный ресурс. Режим доступа: </a:t>
            </a:r>
            <a:r>
              <a:rPr lang="ru-RU" sz="2500" dirty="0">
                <a:hlinkClick r:id="rId3"/>
              </a:rPr>
              <a:t>https://</a:t>
            </a:r>
            <a:r>
              <a:rPr lang="ru-RU" sz="2500" dirty="0" smtClean="0">
                <a:hlinkClick r:id="rId3"/>
              </a:rPr>
              <a:t>drive.google.com/file/d/1c2DzkQuRs8pCqg4tUhnPYJwKSLffMOfS/view</a:t>
            </a:r>
            <a:endParaRPr lang="ru-RU" sz="2500" dirty="0" smtClean="0"/>
          </a:p>
          <a:p>
            <a:pPr marL="971145" lvl="1" indent="-514350">
              <a:buFont typeface="+mj-lt"/>
              <a:buAutoNum type="arabicPeriod"/>
            </a:pPr>
            <a:r>
              <a:rPr lang="ru-RU" sz="2500" dirty="0"/>
              <a:t>ОТ РОЖДЕНИЯ ДО ШКОЛЫ. Основная образовательная программа дошкольного образования. 3-е издание.,</a:t>
            </a:r>
            <a:r>
              <a:rPr lang="ru-RU" sz="2500" dirty="0" err="1"/>
              <a:t>испр</a:t>
            </a:r>
            <a:r>
              <a:rPr lang="ru-RU" sz="2500" dirty="0"/>
              <a:t>. и доп. / [Текст]; под ред. Н.Е. </a:t>
            </a:r>
            <a:r>
              <a:rPr lang="ru-RU" sz="2500" dirty="0" err="1"/>
              <a:t>Вераксы</a:t>
            </a:r>
            <a:r>
              <a:rPr lang="ru-RU" sz="2500" dirty="0"/>
              <a:t>, Т.С. Комаровой, М.А. Васильевой. – М.: МОЗАИКА-СИЕТЕЗ, 2015. - 368с.</a:t>
            </a:r>
          </a:p>
          <a:p>
            <a:pPr marL="971145" lvl="1" indent="-514350">
              <a:buFont typeface="+mj-lt"/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971145" lvl="1" indent="-514350">
              <a:buFont typeface="+mj-lt"/>
              <a:buAutoNum type="arabicPeriod"/>
            </a:pPr>
            <a:r>
              <a:rPr lang="ru-RU" sz="2500" dirty="0" err="1" smtClean="0"/>
              <a:t>Финкельштейн</a:t>
            </a:r>
            <a:r>
              <a:rPr lang="ru-RU" sz="2500" dirty="0"/>
              <a:t>, Б. Б. Страна блоков и палочек для детей 4-7 лет [Текст] / Б. Б. </a:t>
            </a:r>
            <a:r>
              <a:rPr lang="ru-RU" sz="2500" dirty="0" err="1"/>
              <a:t>Финкельштейн</a:t>
            </a:r>
            <a:r>
              <a:rPr lang="ru-RU" sz="2500" dirty="0"/>
              <a:t> – М.: Санкт-Петербург «Корвет», 2006. – 24с</a:t>
            </a:r>
            <a:r>
              <a:rPr lang="ru-RU" sz="2500" dirty="0" smtClean="0"/>
              <a:t>.</a:t>
            </a:r>
          </a:p>
          <a:p>
            <a:pPr algn="just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buFont typeface="+mj-lt"/>
              <a:buAutoNum type="arabicPeriod"/>
            </a:pP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defTabSz="913623">
              <a:lnSpc>
                <a:spcPct val="150000"/>
              </a:lnSpc>
              <a:buFont typeface="+mj-lt"/>
              <a:buAutoNum type="arabicPeriod"/>
            </a:pPr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>
              <a:lnSpc>
                <a:spcPct val="150000"/>
              </a:lnSpc>
            </a:pP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457200" y="571500"/>
            <a:ext cx="1351884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713">
              <a:defRPr/>
            </a:pPr>
            <a:r>
              <a:rPr lang="ru-RU" sz="6000" b="1" spc="4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</a:t>
            </a:r>
            <a:endParaRPr lang="en-US" sz="6000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=""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441960" y="186690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1" name="TextBox 10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0515600" y="495193"/>
            <a:ext cx="1111019" cy="107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ручной ввод 1">
            <a:extLst>
              <a:ext uri="{FF2B5EF4-FFF2-40B4-BE49-F238E27FC236}">
                <a16:creationId xmlns="" xmlns:a16="http://schemas.microsoft.com/office/drawing/2014/main" id="{B0435B95-A001-48BA-8554-688A9D41D52B}"/>
              </a:ext>
            </a:extLst>
          </p:cNvPr>
          <p:cNvSpPr/>
          <p:nvPr/>
        </p:nvSpPr>
        <p:spPr>
          <a:xfrm rot="5400000">
            <a:off x="2247900" y="-2247900"/>
            <a:ext cx="10287000" cy="14782800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913668">
              <a:defRPr/>
            </a:pPr>
            <a:endParaRPr lang="ru-RU" sz="4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72E871A-3E9B-4C14-B37F-E0D5A084063A}"/>
              </a:ext>
            </a:extLst>
          </p:cNvPr>
          <p:cNvSpPr/>
          <p:nvPr/>
        </p:nvSpPr>
        <p:spPr>
          <a:xfrm>
            <a:off x="4004528" y="4448796"/>
            <a:ext cx="12115800" cy="3416247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endParaRPr lang="ru-RU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</a:t>
            </a:r>
          </a:p>
          <a:p>
            <a:r>
              <a:rPr lang="ru-RU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ТЕМЫ</a:t>
            </a:r>
            <a:endParaRPr lang="ru-RU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D819D06-B982-42B6-80A3-E289E319D56D}"/>
              </a:ext>
            </a:extLst>
          </p:cNvPr>
          <p:cNvSpPr txBox="1"/>
          <p:nvPr/>
        </p:nvSpPr>
        <p:spPr>
          <a:xfrm>
            <a:off x="-99276" y="108801"/>
            <a:ext cx="3985478" cy="9325631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r>
              <a:rPr lang="ru-RU" sz="6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=""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609600" y="9024814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8" name="TextBox 7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0433268" y="285665"/>
            <a:ext cx="1289269" cy="12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6523AF8F-FB40-43C2-A32E-631BD5B54BE7}"/>
              </a:ext>
            </a:extLst>
          </p:cNvPr>
          <p:cNvSpPr/>
          <p:nvPr/>
        </p:nvSpPr>
        <p:spPr>
          <a:xfrm rot="5400000">
            <a:off x="2393771" y="-2406828"/>
            <a:ext cx="10287000" cy="151006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lvl="1" algn="just" defTabSz="913623">
              <a:lnSpc>
                <a:spcPct val="150000"/>
              </a:lnSpc>
            </a:pPr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>
              <a:lnSpc>
                <a:spcPct val="150000"/>
              </a:lnSpc>
            </a:pP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endParaRPr 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457200" y="571500"/>
            <a:ext cx="1351884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713">
              <a:defRPr/>
            </a:pPr>
            <a:r>
              <a:rPr lang="ru-RU" sz="6000" b="1" spc="4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</a:p>
          <a:p>
            <a:pPr defTabSz="913713">
              <a:defRPr/>
            </a:pPr>
            <a:endParaRPr lang="en-US" sz="6000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=""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441960" y="186690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1" name="TextBox 10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0515600" y="495193"/>
            <a:ext cx="1111019" cy="107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30501"/>
              </p:ext>
            </p:extLst>
          </p:nvPr>
        </p:nvGraphicFramePr>
        <p:xfrm>
          <a:off x="766005" y="2552700"/>
          <a:ext cx="9982200" cy="689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иаграмма" r:id="rId5" imgW="28801473" imgH="28801468" progId="MSGraph.Chart.8">
                  <p:embed followColorScheme="full"/>
                </p:oleObj>
              </mc:Choice>
              <mc:Fallback>
                <p:oleObj name="Диаграмма" r:id="rId5" imgW="28801473" imgH="2880146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6005" y="2552700"/>
                        <a:ext cx="9982200" cy="6891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3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9190</TotalTime>
  <Words>436</Words>
  <Application>Microsoft Office PowerPoint</Application>
  <PresentationFormat>Произвольный</PresentationFormat>
  <Paragraphs>115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Segoe UI Semibold</vt:lpstr>
      <vt:lpstr>Office Theme</vt:lpstr>
      <vt:lpstr>10_Office Theme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2020+: управление качеством в условиях изменений</dc:title>
  <dc:creator>Порубенко Александра Игоревна</dc:creator>
  <cp:lastModifiedBy>Administrator</cp:lastModifiedBy>
  <cp:revision>611</cp:revision>
  <dcterms:created xsi:type="dcterms:W3CDTF">2006-08-16T00:00:00Z</dcterms:created>
  <dcterms:modified xsi:type="dcterms:W3CDTF">2020-11-27T05:58:07Z</dcterms:modified>
  <dc:identifier>DAEEEgSwvcE</dc:identifier>
</cp:coreProperties>
</file>