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68" r:id="rId2"/>
  </p:sldMasterIdLst>
  <p:notesMasterIdLst>
    <p:notesMasterId r:id="rId17"/>
  </p:notesMasterIdLst>
  <p:sldIdLst>
    <p:sldId id="509" r:id="rId3"/>
    <p:sldId id="512" r:id="rId4"/>
    <p:sldId id="515" r:id="rId5"/>
    <p:sldId id="522" r:id="rId6"/>
    <p:sldId id="517" r:id="rId7"/>
    <p:sldId id="528" r:id="rId8"/>
    <p:sldId id="510" r:id="rId9"/>
    <p:sldId id="525" r:id="rId10"/>
    <p:sldId id="529" r:id="rId11"/>
    <p:sldId id="530" r:id="rId12"/>
    <p:sldId id="531" r:id="rId13"/>
    <p:sldId id="533" r:id="rId14"/>
    <p:sldId id="523" r:id="rId15"/>
    <p:sldId id="51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Semibold" panose="020B0702040204020203" pitchFamily="34" charset="0"/>
      <p:bold r:id="rId22"/>
      <p:boldItalic r:id="rId23"/>
    </p:embeddedFont>
  </p:embeddedFontLst>
  <p:defaultTextStyle>
    <a:defPPr>
      <a:defRPr lang="en-US"/>
    </a:defPPr>
    <a:lvl1pPr marL="0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5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72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53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48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39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25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06" algn="l" defTabSz="9135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Порубенко" initials="А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4F4"/>
    <a:srgbClr val="7FE5F9"/>
    <a:srgbClr val="EA2100"/>
    <a:srgbClr val="1A293E"/>
    <a:srgbClr val="243956"/>
    <a:srgbClr val="476FB4"/>
    <a:srgbClr val="77394C"/>
    <a:srgbClr val="E2AC00"/>
    <a:srgbClr val="4F81BD"/>
    <a:srgbClr val="0CC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97" y="3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Лист1!$F$4</c:f>
              <c:strCache>
                <c:ptCount val="1"/>
                <c:pt idx="0">
                  <c:v>август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Лист1!$G$3:$J$3</c:f>
              <c:strCache>
                <c:ptCount val="4"/>
                <c:pt idx="0">
                  <c:v>слушание музыкальных произведений</c:v>
                </c:pt>
                <c:pt idx="1">
                  <c:v>эмоциональная отзывчивость</c:v>
                </c:pt>
                <c:pt idx="2">
                  <c:v>динамика изменения настроения  музыки</c:v>
                </c:pt>
                <c:pt idx="3">
                  <c:v>знание музыкальных инструментов</c:v>
                </c:pt>
              </c:strCache>
            </c:strRef>
          </c:cat>
          <c:val>
            <c:numRef>
              <c:f>Лист1!$G$4:$J$4</c:f>
              <c:numCache>
                <c:formatCode>0%</c:formatCode>
                <c:ptCount val="4"/>
                <c:pt idx="0">
                  <c:v>0.15</c:v>
                </c:pt>
                <c:pt idx="1">
                  <c:v>0.4</c:v>
                </c:pt>
                <c:pt idx="2">
                  <c:v>0.35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5-4E27-BCD2-C8004FD9D72E}"/>
            </c:ext>
          </c:extLst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сентябрь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Лист1!$G$3:$J$3</c:f>
              <c:strCache>
                <c:ptCount val="4"/>
                <c:pt idx="0">
                  <c:v>слушание музыкальных произведений</c:v>
                </c:pt>
                <c:pt idx="1">
                  <c:v>эмоциональная отзывчивость</c:v>
                </c:pt>
                <c:pt idx="2">
                  <c:v>динамика изменения настроения  музыки</c:v>
                </c:pt>
                <c:pt idx="3">
                  <c:v>знание музыкальных инструментов</c:v>
                </c:pt>
              </c:strCache>
            </c:strRef>
          </c:cat>
          <c:val>
            <c:numRef>
              <c:f>Лист1!$G$5:$J$5</c:f>
              <c:numCache>
                <c:formatCode>0%</c:formatCode>
                <c:ptCount val="4"/>
                <c:pt idx="0">
                  <c:v>0.38</c:v>
                </c:pt>
                <c:pt idx="1">
                  <c:v>0.63</c:v>
                </c:pt>
                <c:pt idx="2">
                  <c:v>0.53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5-4E27-BCD2-C8004FD9D72E}"/>
            </c:ext>
          </c:extLst>
        </c:ser>
        <c:ser>
          <c:idx val="2"/>
          <c:order val="2"/>
          <c:tx>
            <c:strRef>
              <c:f>Лист1!$F$6</c:f>
              <c:strCache>
                <c:ptCount val="1"/>
                <c:pt idx="0">
                  <c:v>октябрь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Лист1!$G$3:$J$3</c:f>
              <c:strCache>
                <c:ptCount val="4"/>
                <c:pt idx="0">
                  <c:v>слушание музыкальных произведений</c:v>
                </c:pt>
                <c:pt idx="1">
                  <c:v>эмоциональная отзывчивость</c:v>
                </c:pt>
                <c:pt idx="2">
                  <c:v>динамика изменения настроения  музыки</c:v>
                </c:pt>
                <c:pt idx="3">
                  <c:v>знание музыкальных инструментов</c:v>
                </c:pt>
              </c:strCache>
            </c:strRef>
          </c:cat>
          <c:val>
            <c:numRef>
              <c:f>Лист1!$G$6:$J$6</c:f>
              <c:numCache>
                <c:formatCode>0%</c:formatCode>
                <c:ptCount val="4"/>
                <c:pt idx="0">
                  <c:v>0.59</c:v>
                </c:pt>
                <c:pt idx="1">
                  <c:v>0.85</c:v>
                </c:pt>
                <c:pt idx="2">
                  <c:v>0.68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B5-4E27-BCD2-C8004FD9D7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269696"/>
        <c:axId val="80271232"/>
      </c:barChart>
      <c:catAx>
        <c:axId val="8026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271232"/>
        <c:crosses val="autoZero"/>
        <c:auto val="1"/>
        <c:lblAlgn val="ctr"/>
        <c:lblOffset val="100"/>
        <c:noMultiLvlLbl val="0"/>
      </c:catAx>
      <c:valAx>
        <c:axId val="802712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269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380C-2ECA-4919-89E0-7C80EAC9951E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5DEEA-70FB-4937-BBF4-FB3C8D37C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7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5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77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72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53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48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39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25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06" algn="l" defTabSz="9135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6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3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27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9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900"/>
            </a:lvl2pPr>
            <a:lvl3pPr marL="913577" indent="0">
              <a:buNone/>
              <a:defRPr sz="2400"/>
            </a:lvl3pPr>
            <a:lvl4pPr marL="1370372" indent="0">
              <a:buNone/>
              <a:defRPr sz="2000"/>
            </a:lvl4pPr>
            <a:lvl5pPr marL="1827153" indent="0">
              <a:buNone/>
              <a:defRPr sz="2000"/>
            </a:lvl5pPr>
            <a:lvl6pPr marL="2283948" indent="0">
              <a:buNone/>
              <a:defRPr sz="2000"/>
            </a:lvl6pPr>
            <a:lvl7pPr marL="2740739" indent="0">
              <a:buNone/>
              <a:defRPr sz="2000"/>
            </a:lvl7pPr>
            <a:lvl8pPr marL="3197525" indent="0">
              <a:buNone/>
              <a:defRPr sz="2000"/>
            </a:lvl8pPr>
            <a:lvl9pPr marL="36543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1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4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0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5" indent="0">
              <a:buNone/>
              <a:defRPr sz="2000" b="1"/>
            </a:lvl2pPr>
            <a:lvl3pPr marL="913577" indent="0">
              <a:buNone/>
              <a:defRPr sz="1800" b="1"/>
            </a:lvl3pPr>
            <a:lvl4pPr marL="1370372" indent="0">
              <a:buNone/>
              <a:defRPr sz="1700" b="1"/>
            </a:lvl4pPr>
            <a:lvl5pPr marL="1827153" indent="0">
              <a:buNone/>
              <a:defRPr sz="1700" b="1"/>
            </a:lvl5pPr>
            <a:lvl6pPr marL="2283948" indent="0">
              <a:buNone/>
              <a:defRPr sz="1700" b="1"/>
            </a:lvl6pPr>
            <a:lvl7pPr marL="2740739" indent="0">
              <a:buNone/>
              <a:defRPr sz="1700" b="1"/>
            </a:lvl7pPr>
            <a:lvl8pPr marL="3197525" indent="0">
              <a:buNone/>
              <a:defRPr sz="1700" b="1"/>
            </a:lvl8pPr>
            <a:lvl9pPr marL="3654306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95" indent="0">
              <a:buNone/>
              <a:defRPr sz="2900"/>
            </a:lvl2pPr>
            <a:lvl3pPr marL="913577" indent="0">
              <a:buNone/>
              <a:defRPr sz="2400"/>
            </a:lvl3pPr>
            <a:lvl4pPr marL="1370372" indent="0">
              <a:buNone/>
              <a:defRPr sz="2000"/>
            </a:lvl4pPr>
            <a:lvl5pPr marL="1827153" indent="0">
              <a:buNone/>
              <a:defRPr sz="2000"/>
            </a:lvl5pPr>
            <a:lvl6pPr marL="2283948" indent="0">
              <a:buNone/>
              <a:defRPr sz="2000"/>
            </a:lvl6pPr>
            <a:lvl7pPr marL="2740739" indent="0">
              <a:buNone/>
              <a:defRPr sz="2000"/>
            </a:lvl7pPr>
            <a:lvl8pPr marL="3197525" indent="0">
              <a:buNone/>
              <a:defRPr sz="2000"/>
            </a:lvl8pPr>
            <a:lvl9pPr marL="36543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95" indent="0">
              <a:buNone/>
              <a:defRPr sz="1200"/>
            </a:lvl2pPr>
            <a:lvl3pPr marL="913577" indent="0">
              <a:buNone/>
              <a:defRPr sz="1100"/>
            </a:lvl3pPr>
            <a:lvl4pPr marL="1370372" indent="0">
              <a:buNone/>
              <a:defRPr sz="900"/>
            </a:lvl4pPr>
            <a:lvl5pPr marL="1827153" indent="0">
              <a:buNone/>
              <a:defRPr sz="900"/>
            </a:lvl5pPr>
            <a:lvl6pPr marL="2283948" indent="0">
              <a:buNone/>
              <a:defRPr sz="900"/>
            </a:lvl6pPr>
            <a:lvl7pPr marL="2740739" indent="0">
              <a:buNone/>
              <a:defRPr sz="900"/>
            </a:lvl7pPr>
            <a:lvl8pPr marL="3197525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9" tIns="45680" rIns="91359" bIns="456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359" tIns="45680" rIns="91359" bIns="45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0" indent="-342590" algn="l" defTabSz="9135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0" indent="-285494" algn="l" defTabSz="91357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8" indent="-228398" algn="l" defTabSz="9135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51" indent="-228398" algn="l" defTabSz="9135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2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1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3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8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9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6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9" tIns="45680" rIns="91359" bIns="456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vert="horz" lIns="91359" tIns="45680" rIns="91359" bIns="456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6"/>
          </a:xfrm>
          <a:prstGeom prst="rect">
            <a:avLst/>
          </a:prstGeom>
        </p:spPr>
        <p:txBody>
          <a:bodyPr vert="horz" lIns="91359" tIns="45680" rIns="91359" bIns="456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35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0" indent="-342590" algn="l" defTabSz="9135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0" indent="-285494" algn="l" defTabSz="913577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8" indent="-228398" algn="l" defTabSz="9135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51" indent="-228398" algn="l" defTabSz="9135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32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21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4" indent="-228398" algn="l" defTabSz="9135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2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3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8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9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5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6" algn="l" defTabSz="9135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онкурс\марина з\мммммм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8" y="-12700"/>
            <a:ext cx="18314310" cy="110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1669871" y="-1677958"/>
            <a:ext cx="10287000" cy="136528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3731" y="2962541"/>
            <a:ext cx="11735869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3623">
              <a:defRPr/>
            </a:pPr>
            <a:r>
              <a:rPr lang="ru-RU" sz="5400" spc="449" dirty="0">
                <a:solidFill>
                  <a:srgbClr val="F8F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эстетического восприятия действительности</a:t>
            </a:r>
          </a:p>
          <a:p>
            <a:pPr algn="ctr" defTabSz="913623">
              <a:defRPr/>
            </a:pPr>
            <a:r>
              <a:rPr lang="ru-RU" sz="5400" spc="449" dirty="0">
                <a:solidFill>
                  <a:srgbClr val="F8F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дошкольного возраста</a:t>
            </a:r>
          </a:p>
          <a:p>
            <a:pPr algn="ctr" defTabSz="913623">
              <a:defRPr/>
            </a:pPr>
            <a:r>
              <a:rPr lang="ru-RU" sz="5400" spc="449" dirty="0">
                <a:solidFill>
                  <a:srgbClr val="F8F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 классической музыки</a:t>
            </a:r>
            <a:endParaRPr lang="en-US" sz="5400" spc="449" dirty="0">
              <a:solidFill>
                <a:srgbClr val="F8FB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2368" y="8530568"/>
            <a:ext cx="8535846" cy="147725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algn="r" defTabSz="1370508">
              <a:defRPr/>
            </a:pPr>
            <a: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Конкурсант    Золотых Марина Владимировна,</a:t>
            </a:r>
            <a:b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</a:t>
            </a: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1370508">
              <a:defRPr/>
            </a:pPr>
            <a:r>
              <a:rPr lang="en-US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квалификационной категории  </a:t>
            </a:r>
            <a:endParaRPr lang="ru-RU" sz="27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9601200" y="8694869"/>
            <a:ext cx="0" cy="117303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9794631" y="9451104"/>
            <a:ext cx="3324291" cy="553925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defTabSz="1370508">
              <a:defRPr/>
            </a:pPr>
            <a:r>
              <a:rPr lang="ru-RU" sz="30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Шушенское, 2020</a:t>
            </a:r>
            <a:endParaRPr lang="ru-RU" sz="2700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7915" y="495300"/>
            <a:ext cx="4246338" cy="923257"/>
          </a:xfrm>
          <a:prstGeom prst="rect">
            <a:avLst/>
          </a:prstGeom>
          <a:noFill/>
        </p:spPr>
        <p:txBody>
          <a:bodyPr wrap="non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</a:t>
            </a:r>
          </a:p>
          <a:p>
            <a:pPr algn="ctr" defTabSz="1370508">
              <a:defRPr/>
            </a:pPr>
            <a:r>
              <a:rPr lang="ru-RU" sz="2700" b="1" dirty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pic>
        <p:nvPicPr>
          <p:cNvPr id="3" name="Picture 3" descr="C:\Documents and Settings\Пользователь\Рабочий стол\новая синяя звезд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78" y="1"/>
            <a:ext cx="2222822" cy="9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6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089676" y="-3251296"/>
            <a:ext cx="10448624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«Музыкальный оркестр»</a:t>
            </a: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/>
          <p:nvPr/>
        </p:nvSpPr>
        <p:spPr>
          <a:xfrm>
            <a:off x="763656" y="342900"/>
            <a:ext cx="1131073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ОТКРЫТАЯ</a:t>
            </a:r>
          </a:p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42121" y="1810327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4278877" y="2902802"/>
            <a:ext cx="378980" cy="3356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1254903" y="549613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24136" y="4686300"/>
            <a:ext cx="5727506" cy="456040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803942-6F3C-46B6-AD34-A850E9302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5" y="8799040"/>
            <a:ext cx="1350438" cy="13504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32" y="4175762"/>
            <a:ext cx="6164371" cy="46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0938026" y="8422882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154119" y="-3164646"/>
            <a:ext cx="10287000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Творческая группа «Нота вдохновения»</a:t>
            </a: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/>
          <p:nvPr/>
        </p:nvSpPr>
        <p:spPr>
          <a:xfrm>
            <a:off x="763656" y="342900"/>
            <a:ext cx="1131073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</a:p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08991" y="1810327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3816510" y="3034113"/>
            <a:ext cx="339165" cy="3004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1254903" y="549613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600" y="4903306"/>
            <a:ext cx="5334000" cy="3733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15400" y="4880114"/>
            <a:ext cx="5257800" cy="3756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C:\Users\Пользователь\Documents\родители\IMG-20201124-WA00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4" y="4552121"/>
            <a:ext cx="5335404" cy="365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39CA91-2CA5-40D9-AFA2-0D2172BEB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0" y="8950269"/>
            <a:ext cx="1188439" cy="1175112"/>
          </a:xfrm>
          <a:prstGeom prst="rect">
            <a:avLst/>
          </a:prstGeom>
        </p:spPr>
      </p:pic>
      <p:pic>
        <p:nvPicPr>
          <p:cNvPr id="25" name="Рисунок 24" descr="C:\Users\Пользователь\AppData\Local\Microsoft\Windows\Temporary Internet Files\Content.Word\IMG-20201124-WA00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20" y="4552121"/>
            <a:ext cx="5415962" cy="36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932727" y="7843509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405571" y="7848119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6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154119" y="-3164646"/>
            <a:ext cx="10287000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Творческая группа «Нота вдохновения»</a:t>
            </a: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/>
          <p:nvPr/>
        </p:nvSpPr>
        <p:spPr>
          <a:xfrm>
            <a:off x="763656" y="342900"/>
            <a:ext cx="1131073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РАБОТА С </a:t>
            </a:r>
          </a:p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08991" y="1810327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3241561" y="2910720"/>
            <a:ext cx="533400" cy="4724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1254903" y="549613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19600" y="4838700"/>
            <a:ext cx="7654787" cy="411156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539CA91-2CA5-40D9-AFA2-0D2172BEB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0" y="8950269"/>
            <a:ext cx="1188439" cy="1175112"/>
          </a:xfrm>
          <a:prstGeom prst="rect">
            <a:avLst/>
          </a:prstGeom>
        </p:spPr>
      </p:pic>
      <p:pic>
        <p:nvPicPr>
          <p:cNvPr id="17" name="Рисунок 16" descr="C:\Users\Пользователь\AppData\Local\Microsoft\Windows\Temporary Internet Files\Content.Word\IMG-20201124-WA00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043" y="4346830"/>
            <a:ext cx="7895235" cy="4293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1306577" y="8239656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0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2406829" y="-2406829"/>
            <a:ext cx="10287000" cy="151006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73595" y="2303501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668000" y="845859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3"/>
          <p:cNvSpPr txBox="1"/>
          <p:nvPr/>
        </p:nvSpPr>
        <p:spPr>
          <a:xfrm>
            <a:off x="763656" y="342900"/>
            <a:ext cx="113107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60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ДИАГНОСТИЧЕСКИЙ </a:t>
            </a:r>
          </a:p>
          <a:p>
            <a:pPr defTabSz="913623"/>
            <a:r>
              <a:rPr lang="ru-RU" sz="60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ИНСТРУМЕНТАРИЙ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859143"/>
              </p:ext>
            </p:extLst>
          </p:nvPr>
        </p:nvGraphicFramePr>
        <p:xfrm>
          <a:off x="1021579" y="2738523"/>
          <a:ext cx="11039556" cy="713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6D4865-B484-4DBF-B4AC-0A317A3E0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27469"/>
            <a:ext cx="1121948" cy="11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6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марина последняя сер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05" y="14910"/>
            <a:ext cx="19700394" cy="110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1669871" y="-1682928"/>
            <a:ext cx="10287000" cy="136528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Documents and Settings\Пользователь\Рабочий стол\новая синяя звездоч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178" y="1"/>
            <a:ext cx="2222822" cy="9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G:\конкурс\перо новое коп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139070"/>
            <a:ext cx="3048000" cy="299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конкурс\цита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263768"/>
            <a:ext cx="138303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4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1784171" y="-1797228"/>
            <a:ext cx="10287000" cy="13881458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5DE3C3-9DEC-4274-9528-D76B0C556280}"/>
              </a:ext>
            </a:extLst>
          </p:cNvPr>
          <p:cNvSpPr/>
          <p:nvPr/>
        </p:nvSpPr>
        <p:spPr>
          <a:xfrm>
            <a:off x="3962400" y="5556794"/>
            <a:ext cx="9036231" cy="2308252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ТЕОРЕТИЧЕСКИЕ </a:t>
            </a:r>
          </a:p>
          <a:p>
            <a:pPr>
              <a:defRPr/>
            </a:pPr>
            <a:r>
              <a:rPr lang="ru-RU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 ТЕМЫ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609600" y="9024814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00C0E02A-FCAD-48D2-B2C5-D41FBDD239BF}"/>
              </a:ext>
            </a:extLst>
          </p:cNvPr>
          <p:cNvGrpSpPr>
            <a:grpSpLocks noChangeAspect="1"/>
          </p:cNvGrpSpPr>
          <p:nvPr/>
        </p:nvGrpSpPr>
        <p:grpSpPr>
          <a:xfrm>
            <a:off x="641970" y="2171700"/>
            <a:ext cx="3224437" cy="5485331"/>
            <a:chOff x="-188884" y="-954038"/>
            <a:chExt cx="2062480" cy="3355340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89FEBCFC-DE7E-4208-A15D-729548E7FFE5}"/>
                </a:ext>
              </a:extLst>
            </p:cNvPr>
            <p:cNvSpPr/>
            <p:nvPr/>
          </p:nvSpPr>
          <p:spPr>
            <a:xfrm>
              <a:off x="-188884" y="-954038"/>
              <a:ext cx="2062480" cy="3355340"/>
            </a:xfrm>
            <a:custGeom>
              <a:avLst/>
              <a:gdLst/>
              <a:ahLst/>
              <a:cxnLst/>
              <a:rect l="l" t="t" r="r" b="b"/>
              <a:pathLst>
                <a:path w="2062480" h="3355340">
                  <a:moveTo>
                    <a:pt x="1436370" y="0"/>
                  </a:moveTo>
                  <a:lnTo>
                    <a:pt x="1033780" y="0"/>
                  </a:lnTo>
                  <a:lnTo>
                    <a:pt x="1007110" y="17780"/>
                  </a:lnTo>
                  <a:cubicBezTo>
                    <a:pt x="941070" y="60960"/>
                    <a:pt x="866140" y="101600"/>
                    <a:pt x="786130" y="138430"/>
                  </a:cubicBezTo>
                  <a:cubicBezTo>
                    <a:pt x="704850" y="176530"/>
                    <a:pt x="621030" y="210820"/>
                    <a:pt x="537210" y="241300"/>
                  </a:cubicBezTo>
                  <a:cubicBezTo>
                    <a:pt x="454660" y="270510"/>
                    <a:pt x="373380" y="295910"/>
                    <a:pt x="295910" y="314960"/>
                  </a:cubicBezTo>
                  <a:cubicBezTo>
                    <a:pt x="219710" y="334010"/>
                    <a:pt x="151130" y="346710"/>
                    <a:pt x="93980" y="354330"/>
                  </a:cubicBezTo>
                  <a:lnTo>
                    <a:pt x="0" y="365760"/>
                  </a:lnTo>
                  <a:lnTo>
                    <a:pt x="0" y="935990"/>
                  </a:lnTo>
                  <a:lnTo>
                    <a:pt x="687070" y="935990"/>
                  </a:lnTo>
                  <a:lnTo>
                    <a:pt x="687070" y="2677160"/>
                  </a:lnTo>
                  <a:lnTo>
                    <a:pt x="3810" y="2677160"/>
                  </a:lnTo>
                  <a:lnTo>
                    <a:pt x="3810" y="3355340"/>
                  </a:lnTo>
                  <a:lnTo>
                    <a:pt x="2062480" y="3355340"/>
                  </a:lnTo>
                  <a:lnTo>
                    <a:pt x="2062480" y="2677160"/>
                  </a:lnTo>
                  <a:lnTo>
                    <a:pt x="1436370" y="2677160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47870"/>
            <a:ext cx="1391417" cy="1149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640" y="0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2446949" y="-3450802"/>
            <a:ext cx="10498502" cy="17373600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189387"/>
            <a:ext cx="990600" cy="818321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228599" y="592478"/>
            <a:ext cx="13617773" cy="8248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6000" b="1" spc="4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60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развитие эстетического </a:t>
            </a:r>
          </a:p>
          <a:p>
            <a:pPr defTabSz="913713">
              <a:defRPr/>
            </a:pP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восприятия действительности                  </a:t>
            </a:r>
            <a:r>
              <a:rPr lang="ru-RU" sz="1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средствами классической музыки</a:t>
            </a:r>
          </a:p>
          <a:p>
            <a:pPr defTabSz="913713">
              <a:defRPr/>
            </a:pP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у детей дошкольного возраста.</a:t>
            </a:r>
          </a:p>
          <a:p>
            <a:pPr defTabSz="913713">
              <a:defRPr/>
            </a:pPr>
            <a:endParaRPr lang="ru-RU" sz="32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713">
              <a:defRPr/>
            </a:pPr>
            <a:r>
              <a:rPr lang="ru-RU" sz="6000" b="1" spc="4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defTabSz="913713">
              <a:defRPr/>
            </a:pPr>
            <a:r>
              <a:rPr lang="ru-RU" sz="3200" b="1" spc="4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рассмотреть психолого-педагогическую и       методическую литературу по теме исследования;</a:t>
            </a:r>
          </a:p>
          <a:p>
            <a:pPr defTabSz="913713">
              <a:defRPr/>
            </a:pPr>
            <a:endParaRPr lang="ru-RU" sz="3200" b="1" spc="4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713">
              <a:defRPr/>
            </a:pP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разработать методические материалы для организации работы по развитию эстетического восприятия действительности у детей дошкольного возраста. </a:t>
            </a:r>
          </a:p>
          <a:p>
            <a:pPr defTabSz="913713">
              <a:defRPr/>
            </a:pPr>
            <a:endParaRPr lang="ru-RU" sz="3200" b="1" spc="4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713">
              <a:defRPr/>
            </a:pPr>
            <a:r>
              <a:rPr lang="ru-RU" sz="32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spc="45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681208" y="4549785"/>
            <a:ext cx="466383" cy="41311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>
          <a:xfrm>
            <a:off x="914399" y="6003740"/>
            <a:ext cx="466383" cy="4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129979" y="-3194620"/>
            <a:ext cx="10335271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Целевой раздел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п. 1.2.2. Целевые ориентиры на этапе завершения   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дошкольного образования;  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п. 1.3. Система оценки результатов освоения программы.                            </a:t>
            </a: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Содержательный раздел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п. 2.1.4. Образовательная область «Художественно- эстетическое    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развитие»;  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п. 2.2. Описание вариативных форм, способов, методов и средств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реализации программы.</a:t>
            </a: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Организационный раздел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п. 3.2. Материально-техническое обеспечение программы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п. 3.3. Обеспечение методическими материалами и </a:t>
            </a: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средствами обучения и воспитания.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22429"/>
            <a:ext cx="1391417" cy="1149431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763656" y="342900"/>
            <a:ext cx="1131073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АНАЛИЗ ОСНОВНОЙ  ОБРАЗАЗОВАТЕЛЬНОЙ</a:t>
            </a:r>
          </a:p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 ДОО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21131" y="25527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>
          <a:xfrm>
            <a:off x="519579" y="5143501"/>
            <a:ext cx="373829" cy="33113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>
          <a:xfrm>
            <a:off x="519580" y="3086100"/>
            <a:ext cx="373829" cy="33113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>
          <a:xfrm>
            <a:off x="519578" y="7734300"/>
            <a:ext cx="373829" cy="3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2667000" y="-3218991"/>
            <a:ext cx="10287000" cy="16687800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defTabSz="913623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93948"/>
            <a:ext cx="1391417" cy="1149431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457200" y="571500"/>
            <a:ext cx="1351884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713">
              <a:defRPr/>
            </a:pPr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СФОРМИРОВАННЫЕ</a:t>
            </a:r>
          </a:p>
          <a:p>
            <a:pPr defTabSz="913713">
              <a:defRPr/>
            </a:pPr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НАВЫКИ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457200" y="235005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11" name="TextBox 10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3525" y="36703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43628"/>
              </p:ext>
            </p:extLst>
          </p:nvPr>
        </p:nvGraphicFramePr>
        <p:xfrm>
          <a:off x="152400" y="2764269"/>
          <a:ext cx="13258800" cy="6853353"/>
        </p:xfrm>
        <a:graphic>
          <a:graphicData uri="http://schemas.openxmlformats.org/drawingml/2006/table">
            <a:tbl>
              <a:tblPr firstRow="1" firstCol="1" bandRow="1"/>
              <a:tblGrid>
                <a:gridCol w="586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ЦЕЛЕВЫЕ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ОРИЕНТИРЫ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КОМПЕТЕНЦИИ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ЧЕРТЫ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 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6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обладает развитым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воображением;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хорошо владеет устной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речью для выражения своих мыслей и чувств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выражения своих мыслей и чувств;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эмоционально отзывается на красоту народного и профессионального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скусства. 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креативность;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коммуникация;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сотрудничество.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любознательность;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наблюдательность;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отзывчивость;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сочувствие.</a:t>
                      </a: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510978" y="-3575619"/>
            <a:ext cx="10335271" cy="17389971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lvl="0"/>
            <a:r>
              <a:rPr lang="ru-RU" sz="3200" dirty="0"/>
              <a:t>       </a:t>
            </a:r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       </a:t>
            </a:r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endParaRPr lang="ru-RU" sz="2400" dirty="0"/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1.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Ш.А.  Основы гуманной педагогики. Книга 1,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Амрита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2014, с.14;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2. Ветлугина Н.А. Эстетическое воспитание в детском саду, 2018, с.73;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3. Ветлугина Н.А. Методика музыкального воспитания в детском саду.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[Электронный ресурс] - Образование, 2009, 140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Кетхуашвили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Г.Н. К проблеме психологии восприятия музыки   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[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Текск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]//Вопросы музыковедения. Т.З.М., с.354;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5. Минина, Е.А. Музыкальное развитие детей 5-7 лет в детском саду.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Конспекты занятий, музыкальный репертуар, критерии оценки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результатов [Текст]/ Е.А.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Минина.-М.:Академия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развития, 2012. – 256с;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6. Новикова Г.П. Эстетическое воспитание и развитие творческой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активности детей старшего дошкольного возраста: методические   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рекомендации. [Электронный ресурс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М.:АРКТИ, 2002. – 224с.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7.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Холопова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Музыка как вид искусства. 2010. С 319; 29.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Шацкая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В.Н.   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Музыкально-эстетическое воспитание детей и молодежи [Текст]/В.Н.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Шацкая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М., 2015, 87с;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8.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moiuch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archive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/199/49145/[Электронный ресурс].- Музыка как 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средство эстетического воспитания детей дошкольного возраста /Статья 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в журнале «Молодой ученый».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22429"/>
            <a:ext cx="1391417" cy="1149431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763656" y="342900"/>
            <a:ext cx="1131073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5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76908" y="137186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8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id="{B0435B95-A001-48BA-8554-688A9D41D52B}"/>
              </a:ext>
            </a:extLst>
          </p:cNvPr>
          <p:cNvSpPr/>
          <p:nvPr/>
        </p:nvSpPr>
        <p:spPr>
          <a:xfrm rot="5400000">
            <a:off x="2247900" y="-2247900"/>
            <a:ext cx="10287000" cy="14782800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8" tIns="45684" rIns="91368" bIns="45684" rtlCol="0" anchor="ctr"/>
          <a:lstStyle/>
          <a:p>
            <a:pPr algn="ctr" defTabSz="913668">
              <a:defRPr/>
            </a:pPr>
            <a:endParaRPr lang="ru-RU" sz="4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2E871A-3E9B-4C14-B37F-E0D5A084063A}"/>
              </a:ext>
            </a:extLst>
          </p:cNvPr>
          <p:cNvSpPr/>
          <p:nvPr/>
        </p:nvSpPr>
        <p:spPr>
          <a:xfrm>
            <a:off x="4004528" y="4448796"/>
            <a:ext cx="12115800" cy="3416247"/>
          </a:xfrm>
          <a:prstGeom prst="rect">
            <a:avLst/>
          </a:prstGeom>
        </p:spPr>
        <p:txBody>
          <a:bodyPr wrap="square" lIns="91368" tIns="45684" rIns="91368" bIns="45684">
            <a:spAutoFit/>
          </a:bodyPr>
          <a:lstStyle/>
          <a:p>
            <a:endParaRPr lang="ru-RU" sz="7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</a:p>
          <a:p>
            <a:r>
              <a:rPr lang="ru-RU" sz="7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ТЕМЫ</a:t>
            </a:r>
            <a:endParaRPr lang="ru-RU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19D06-B982-42B6-80A3-E289E319D56D}"/>
              </a:ext>
            </a:extLst>
          </p:cNvPr>
          <p:cNvSpPr txBox="1"/>
          <p:nvPr/>
        </p:nvSpPr>
        <p:spPr>
          <a:xfrm>
            <a:off x="-99276" y="108801"/>
            <a:ext cx="3985478" cy="9325631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r>
              <a:rPr lang="ru-RU" sz="6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609600" y="9024814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8" name="TextBox 7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0433268" y="285665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142557" y="-3158924"/>
            <a:ext cx="10310124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«Музыкальные зонтики»</a:t>
            </a: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/>
          <p:nvPr/>
        </p:nvSpPr>
        <p:spPr>
          <a:xfrm>
            <a:off x="763656" y="342900"/>
            <a:ext cx="1131073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ОТКРЫТАЯ</a:t>
            </a:r>
          </a:p>
          <a:p>
            <a:pPr defTabSz="913623"/>
            <a:r>
              <a:rPr lang="ru-RU" sz="4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63656" y="19431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4154557" y="3249653"/>
            <a:ext cx="389977" cy="3454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1254903" y="549613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03513" y="4838701"/>
            <a:ext cx="5334000" cy="3733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" y="4515621"/>
            <a:ext cx="5918643" cy="372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261170" y="7851792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803942-6F3C-46B6-AD34-A850E93020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" y="8671137"/>
            <a:ext cx="1350438" cy="13504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839200" y="4880115"/>
            <a:ext cx="5334000" cy="3733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89" y="4515621"/>
            <a:ext cx="5886048" cy="378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446571" y="7942732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7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305" y="1"/>
            <a:ext cx="1959963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id="{6523AF8F-FB40-43C2-A32E-631BD5B54BE7}"/>
              </a:ext>
            </a:extLst>
          </p:cNvPr>
          <p:cNvSpPr/>
          <p:nvPr/>
        </p:nvSpPr>
        <p:spPr>
          <a:xfrm rot="5400000">
            <a:off x="3154119" y="-3164646"/>
            <a:ext cx="10287000" cy="16627973"/>
          </a:xfrm>
          <a:prstGeom prst="flowChartManualInput">
            <a:avLst/>
          </a:prstGeom>
          <a:solidFill>
            <a:srgbClr val="2035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59" tIns="45680" rIns="91359" bIns="45680" rtlCol="0" anchor="ctr"/>
          <a:lstStyle/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5400" b="1" spc="4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defTabSz="913623"/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3623"/>
            <a:r>
              <a:rPr lang="ru-RU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«Цветная музыка</a:t>
            </a:r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623"/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defTabSz="913623"/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200" y="9617622"/>
            <a:ext cx="7980138" cy="507759"/>
          </a:xfrm>
          <a:prstGeom prst="rect">
            <a:avLst/>
          </a:prstGeom>
          <a:noFill/>
        </p:spPr>
        <p:txBody>
          <a:bodyPr wrap="square" lIns="91368" tIns="45684" rIns="91368" bIns="45684" rtlCol="0">
            <a:spAutoFit/>
          </a:bodyPr>
          <a:lstStyle/>
          <a:p>
            <a:pPr algn="ctr" defTabSz="1370508">
              <a:defRPr/>
            </a:pPr>
            <a:r>
              <a:rPr lang="ru-RU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конкурс  </a:t>
            </a:r>
            <a:r>
              <a:rPr lang="ru-RU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«Свежий ветер»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2200" y="9617622"/>
            <a:ext cx="360138" cy="405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3"/>
          <p:cNvSpPr txBox="1"/>
          <p:nvPr/>
        </p:nvSpPr>
        <p:spPr>
          <a:xfrm>
            <a:off x="763656" y="342900"/>
            <a:ext cx="1131073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623"/>
            <a:r>
              <a:rPr lang="ru-RU" sz="5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ОТКРЫТАЯ</a:t>
            </a:r>
          </a:p>
          <a:p>
            <a:pPr defTabSz="913623"/>
            <a:r>
              <a:rPr lang="ru-RU" sz="5400" b="1" spc="45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28DF2A3B-EC33-44B9-9AD2-1208261A26DB}"/>
              </a:ext>
            </a:extLst>
          </p:cNvPr>
          <p:cNvSpPr/>
          <p:nvPr/>
        </p:nvSpPr>
        <p:spPr>
          <a:xfrm>
            <a:off x="708991" y="2247900"/>
            <a:ext cx="5315145" cy="10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5C4F8C1-D4B1-43DC-8EA2-407E88A72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5027680" y="2802900"/>
            <a:ext cx="434282" cy="384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7DB91A-BF22-40C4-B0D9-C745338DB9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21207"/>
          <a:stretch>
            <a:fillRect/>
          </a:stretch>
        </p:blipFill>
        <p:spPr bwMode="auto">
          <a:xfrm>
            <a:off x="11254903" y="549613"/>
            <a:ext cx="1289269" cy="12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71600" y="4903306"/>
            <a:ext cx="5334000" cy="37338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1803942-6F3C-46B6-AD34-A850E9302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42403"/>
            <a:ext cx="1350438" cy="13504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220200" y="4880114"/>
            <a:ext cx="4953000" cy="375699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0" y="4210065"/>
            <a:ext cx="5596038" cy="39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932727" y="7843509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14" y="4241539"/>
            <a:ext cx="5281758" cy="396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446571" y="7843508"/>
            <a:ext cx="315701" cy="35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7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667</Words>
  <Application>Microsoft Office PowerPoint</Application>
  <PresentationFormat>Произвольный</PresentationFormat>
  <Paragraphs>302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Segoe UI Semibold</vt:lpstr>
      <vt:lpstr>Calibri</vt:lpstr>
      <vt:lpstr>Office Theme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2020+: управление качеством в условиях изменений</dc:title>
  <dc:creator>Ксения-завуч</dc:creator>
  <cp:lastModifiedBy>Ксения</cp:lastModifiedBy>
  <cp:revision>631</cp:revision>
  <dcterms:created xsi:type="dcterms:W3CDTF">2006-08-16T00:00:00Z</dcterms:created>
  <dcterms:modified xsi:type="dcterms:W3CDTF">2022-11-07T06:33:36Z</dcterms:modified>
  <dc:identifier>DAEEEgSwvcE</dc:identifier>
</cp:coreProperties>
</file>